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6" r:id="rId4"/>
    <p:sldId id="278" r:id="rId5"/>
    <p:sldId id="275" r:id="rId6"/>
    <p:sldId id="261" r:id="rId7"/>
    <p:sldId id="272" r:id="rId8"/>
    <p:sldId id="265" r:id="rId9"/>
    <p:sldId id="279" r:id="rId10"/>
    <p:sldId id="266" r:id="rId11"/>
    <p:sldId id="273" r:id="rId12"/>
    <p:sldId id="264" r:id="rId13"/>
    <p:sldId id="285" r:id="rId14"/>
    <p:sldId id="260" r:id="rId15"/>
    <p:sldId id="280" r:id="rId16"/>
    <p:sldId id="281" r:id="rId17"/>
    <p:sldId id="282" r:id="rId18"/>
    <p:sldId id="283" r:id="rId19"/>
    <p:sldId id="270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B781C-D13F-49CC-A072-5849B9A5CAF7}" v="5" dt="2022-01-05T21:53:39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Lean, Doug" userId="0672205f-7566-42a6-9c4a-845b1b991c44" providerId="ADAL" clId="{3EBB781C-D13F-49CC-A072-5849B9A5CAF7}"/>
    <pc:docChg chg="custSel modSld">
      <pc:chgData name="MacLean, Doug" userId="0672205f-7566-42a6-9c4a-845b1b991c44" providerId="ADAL" clId="{3EBB781C-D13F-49CC-A072-5849B9A5CAF7}" dt="2022-01-17T19:49:58.424" v="67" actId="14100"/>
      <pc:docMkLst>
        <pc:docMk/>
      </pc:docMkLst>
      <pc:sldChg chg="modSp mod">
        <pc:chgData name="MacLean, Doug" userId="0672205f-7566-42a6-9c4a-845b1b991c44" providerId="ADAL" clId="{3EBB781C-D13F-49CC-A072-5849B9A5CAF7}" dt="2022-01-17T19:49:58.424" v="67" actId="14100"/>
        <pc:sldMkLst>
          <pc:docMk/>
          <pc:sldMk cId="2835729887" sldId="264"/>
        </pc:sldMkLst>
        <pc:cxnChg chg="mod">
          <ac:chgData name="MacLean, Doug" userId="0672205f-7566-42a6-9c4a-845b1b991c44" providerId="ADAL" clId="{3EBB781C-D13F-49CC-A072-5849B9A5CAF7}" dt="2022-01-17T19:49:58.424" v="67" actId="14100"/>
          <ac:cxnSpMkLst>
            <pc:docMk/>
            <pc:sldMk cId="2835729887" sldId="264"/>
            <ac:cxnSpMk id="5" creationId="{00000000-0000-0000-0000-000000000000}"/>
          </ac:cxnSpMkLst>
        </pc:cxnChg>
      </pc:sldChg>
      <pc:sldChg chg="modSp mod">
        <pc:chgData name="MacLean, Doug" userId="0672205f-7566-42a6-9c4a-845b1b991c44" providerId="ADAL" clId="{3EBB781C-D13F-49CC-A072-5849B9A5CAF7}" dt="2022-01-12T19:21:47.675" v="1" actId="20577"/>
        <pc:sldMkLst>
          <pc:docMk/>
          <pc:sldMk cId="2116353123" sldId="275"/>
        </pc:sldMkLst>
        <pc:spChg chg="mod">
          <ac:chgData name="MacLean, Doug" userId="0672205f-7566-42a6-9c4a-845b1b991c44" providerId="ADAL" clId="{3EBB781C-D13F-49CC-A072-5849B9A5CAF7}" dt="2022-01-12T19:21:47.675" v="1" actId="20577"/>
          <ac:spMkLst>
            <pc:docMk/>
            <pc:sldMk cId="2116353123" sldId="275"/>
            <ac:spMk id="3" creationId="{00000000-0000-0000-0000-000000000000}"/>
          </ac:spMkLst>
        </pc:spChg>
      </pc:sldChg>
      <pc:sldChg chg="modSp mod">
        <pc:chgData name="MacLean, Doug" userId="0672205f-7566-42a6-9c4a-845b1b991c44" providerId="ADAL" clId="{3EBB781C-D13F-49CC-A072-5849B9A5CAF7}" dt="2022-01-17T19:48:53.660" v="66" actId="255"/>
        <pc:sldMkLst>
          <pc:docMk/>
          <pc:sldMk cId="512851015" sldId="278"/>
        </pc:sldMkLst>
        <pc:spChg chg="mod">
          <ac:chgData name="MacLean, Doug" userId="0672205f-7566-42a6-9c4a-845b1b991c44" providerId="ADAL" clId="{3EBB781C-D13F-49CC-A072-5849B9A5CAF7}" dt="2022-01-17T19:48:53.660" v="66" actId="255"/>
          <ac:spMkLst>
            <pc:docMk/>
            <pc:sldMk cId="512851015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Youth TRAIN in Trades Program - Carpentry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3736-F45F-49B8-9E07-A9E903A699A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F3750-DE30-4724-8B40-D71B0A4B1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03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Youth TRAIN in Trades Program - Carpentry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69F88-0F58-4F08-8244-B5FE008CB3D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4"/>
            <a:ext cx="743712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59B3B-5CF2-4E13-B8C3-8E59284E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706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0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9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596D-A870-42A9-A320-B735F4561CB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1BD1-B1FF-452D-8238-5BE839A8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a/url?sa=i&amp;rct=j&amp;q=&amp;esrc=s&amp;source=images&amp;cd=&amp;cad=rja&amp;uact=8&amp;ved=0ahUKEwjR7NDG8KLSAhXJyVQKHSxEAnEQjRwIBw&amp;url=http://www.sceau-rouge.ca/&amp;psig=AFQjCNFqbJJL9ybG2bL4iAW9dcbiPpMUcw&amp;ust=14878245550847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9636" y="4124718"/>
            <a:ext cx="3810000" cy="227608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Trades Training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Carpentry Program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January 31 – June 24, 2022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SD43 Coquitlam + BCIT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24437" y="1538288"/>
            <a:ext cx="0" cy="45672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 rot="16200000">
            <a:off x="4080677" y="5202243"/>
            <a:ext cx="156368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rgbClr val="FF3300"/>
                </a:solidFill>
              </a:rPr>
              <a:t>January 19, 2022</a:t>
            </a:r>
            <a:endParaRPr lang="en-US" sz="1100" dirty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99" y="330471"/>
            <a:ext cx="2557457" cy="38345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" y="2276020"/>
            <a:ext cx="2554102" cy="382950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 rot="16200000">
            <a:off x="2314977" y="5481243"/>
            <a:ext cx="82788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Jaymee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6200000">
            <a:off x="4305656" y="3548231"/>
            <a:ext cx="82788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solidFill>
                  <a:schemeClr val="bg1"/>
                </a:solidFill>
              </a:rPr>
              <a:t>Nathan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DFA88-174E-41FF-BF74-480CEF849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7846" r="9828"/>
          <a:stretch/>
        </p:blipFill>
        <p:spPr>
          <a:xfrm rot="5400000">
            <a:off x="5127802" y="324438"/>
            <a:ext cx="3336017" cy="3348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638861-3DB9-416F-827E-8E619B1DDDF7}"/>
              </a:ext>
            </a:extLst>
          </p:cNvPr>
          <p:cNvSpPr txBox="1">
            <a:spLocks/>
          </p:cNvSpPr>
          <p:nvPr/>
        </p:nvSpPr>
        <p:spPr>
          <a:xfrm>
            <a:off x="7974257" y="3316178"/>
            <a:ext cx="48158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Ryan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003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>
            <a:noAutofit/>
          </a:bodyPr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Carpentry Program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3"/>
            <a:ext cx="8229600" cy="471875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Being Successful in this whole Program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Absences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en-US" sz="1600" dirty="0">
                <a:solidFill>
                  <a:srgbClr val="FF3300"/>
                </a:solidFill>
              </a:rPr>
              <a:t>do not have any </a:t>
            </a:r>
            <a:r>
              <a:rPr lang="en-US" sz="1400" dirty="0"/>
              <a:t>!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tell instructor, in advance… there is a “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3-strike and you’re out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policy at BCIT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Maintaining your Grades… </a:t>
            </a:r>
            <a:r>
              <a:rPr lang="en-US" sz="1600" dirty="0">
                <a:solidFill>
                  <a:srgbClr val="FF3300"/>
                </a:solidFill>
              </a:rPr>
              <a:t>at least 70% </a:t>
            </a:r>
            <a:r>
              <a:rPr lang="en-US" sz="1400" dirty="0"/>
              <a:t>!</a:t>
            </a:r>
            <a:endParaRPr lang="en-US" sz="1400" dirty="0">
              <a:solidFill>
                <a:srgbClr val="FF3300"/>
              </a:solidFill>
            </a:endParaRPr>
          </a:p>
          <a:p>
            <a:pPr lvl="2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Tests, Quizzes and other evaluations – both written and practical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Homework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Extra Studying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 help: from instructor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and/or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tutors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“School Supplies”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CSA approved safety boots + rain gear</a:t>
            </a:r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Paper, Binder, Pens/Pencils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Ruler, calculator…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like other classes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78057" y="1099567"/>
            <a:ext cx="108880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Rich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>
            <a:noAutofit/>
          </a:bodyPr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Carpentry Program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3"/>
            <a:ext cx="8229600" cy="471875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Skills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that will make you more successful in this Program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Being safe, always!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High degree of </a:t>
            </a:r>
            <a:r>
              <a:rPr lang="en-US" sz="2000" b="1" dirty="0"/>
              <a:t>commitment</a:t>
            </a:r>
            <a:r>
              <a:rPr lang="en-US" sz="2000" dirty="0"/>
              <a:t> and </a:t>
            </a:r>
            <a:r>
              <a:rPr lang="en-US" sz="2000" b="1" dirty="0"/>
              <a:t>maturity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Solid grasp of basic </a:t>
            </a:r>
            <a:r>
              <a:rPr lang="en-US" sz="2000" b="1" dirty="0"/>
              <a:t>numeracy</a:t>
            </a:r>
            <a:r>
              <a:rPr lang="en-US" sz="2000" dirty="0"/>
              <a:t> and </a:t>
            </a:r>
            <a:r>
              <a:rPr lang="en-US" sz="2000" b="1" dirty="0"/>
              <a:t>literacy</a:t>
            </a:r>
            <a:r>
              <a:rPr lang="en-US" sz="2000" dirty="0"/>
              <a:t> 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Self-motivated</a:t>
            </a:r>
            <a:r>
              <a:rPr lang="en-US" sz="2000" dirty="0"/>
              <a:t>,</a:t>
            </a:r>
            <a:r>
              <a:rPr lang="en-US" sz="2000" b="1" dirty="0"/>
              <a:t> self-reliant </a:t>
            </a:r>
            <a:r>
              <a:rPr lang="en-US" sz="2000" dirty="0"/>
              <a:t>and</a:t>
            </a:r>
            <a:r>
              <a:rPr lang="en-US" sz="2000" b="1" dirty="0"/>
              <a:t> self-advocating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Physical</a:t>
            </a:r>
            <a:r>
              <a:rPr lang="en-US" sz="2000" dirty="0"/>
              <a:t> and </a:t>
            </a:r>
            <a:r>
              <a:rPr lang="en-US" sz="2000" b="1" dirty="0"/>
              <a:t>mental</a:t>
            </a:r>
            <a:r>
              <a:rPr lang="en-US" sz="2000" dirty="0"/>
              <a:t> </a:t>
            </a:r>
            <a:r>
              <a:rPr lang="en-US" sz="2000" b="1" dirty="0"/>
              <a:t>abilities</a:t>
            </a:r>
            <a:r>
              <a:rPr lang="en-US" sz="2000" dirty="0"/>
              <a:t> to perform the daily tasks associated with working in construction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Ability to </a:t>
            </a:r>
            <a:r>
              <a:rPr lang="en-US" sz="2000" b="1" dirty="0"/>
              <a:t>work outdoors </a:t>
            </a:r>
            <a:r>
              <a:rPr lang="en-US" sz="2000" dirty="0"/>
              <a:t>in </a:t>
            </a:r>
            <a:r>
              <a:rPr lang="en-US" sz="2000" b="1" dirty="0"/>
              <a:t>all weather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Driving </a:t>
            </a:r>
            <a:r>
              <a:rPr lang="en-US" sz="2000" dirty="0"/>
              <a:t>–</a:t>
            </a:r>
            <a:r>
              <a:rPr lang="en-US" sz="2000" b="1" dirty="0"/>
              <a:t> </a:t>
            </a:r>
            <a:r>
              <a:rPr lang="en-US" sz="2000" dirty="0"/>
              <a:t>get your </a:t>
            </a:r>
            <a:r>
              <a:rPr lang="en-US" sz="2000" b="1" dirty="0"/>
              <a:t>“N”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78057" y="1099567"/>
            <a:ext cx="108880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Rich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Becoming a ‘</a:t>
            </a:r>
            <a:r>
              <a:rPr lang="en-US" sz="4800" b="1" dirty="0">
                <a:solidFill>
                  <a:srgbClr val="FF0000"/>
                </a:solidFill>
              </a:rPr>
              <a:t>Red Seal</a:t>
            </a:r>
            <a:r>
              <a:rPr lang="en-US" sz="4800" b="1" dirty="0">
                <a:solidFill>
                  <a:srgbClr val="0070C0"/>
                </a:solidFill>
              </a:rPr>
              <a:t>’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4"/>
            <a:ext cx="5267325" cy="462049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become a Red Sealed Carpenter you will need two things: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carpentry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en-US" sz="2400" dirty="0"/>
              <a:t>…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6,360 hours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registered with the Industry Training Authority (ITA)</a:t>
            </a:r>
          </a:p>
          <a:p>
            <a:pPr marL="965200" lvl="1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Sponsor must have his/her Red Seal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(or Cert of Apprenticeship)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en-US" sz="2400" dirty="0">
                <a:solidFill>
                  <a:srgbClr val="FF0000"/>
                </a:solidFill>
              </a:rPr>
              <a:t>4 levels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990600" lvl="1" indent="-3683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 1 while in high school</a:t>
            </a:r>
          </a:p>
          <a:p>
            <a:pPr marL="990600" lvl="1" indent="-3683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subsequent 3 levels at BCIT,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other post secondary institutions that offer this training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(7 weeks/level)</a:t>
            </a:r>
          </a:p>
        </p:txBody>
      </p:sp>
      <p:pic>
        <p:nvPicPr>
          <p:cNvPr id="1030" name="Picture 6" descr="Image result for canada red se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" y="250666"/>
            <a:ext cx="1209674" cy="12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872984" y="1109926"/>
            <a:ext cx="8897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3970" t="30523" r="20084" b="17899"/>
          <a:stretch/>
        </p:blipFill>
        <p:spPr>
          <a:xfrm>
            <a:off x="5403308" y="2364173"/>
            <a:ext cx="3283492" cy="366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4391247" y="5158740"/>
            <a:ext cx="1072293" cy="15753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2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F00C55-6457-4401-B1B0-CD7C31AB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7" t="19985" r="22990" b="7434"/>
          <a:stretch/>
        </p:blipFill>
        <p:spPr>
          <a:xfrm>
            <a:off x="4270342" y="2130259"/>
            <a:ext cx="4675695" cy="3733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Youth ‘</a:t>
            </a:r>
            <a:r>
              <a:rPr lang="en-US" sz="4800" b="1" dirty="0">
                <a:solidFill>
                  <a:srgbClr val="FF0000"/>
                </a:solidFill>
              </a:rPr>
              <a:t>WORK</a:t>
            </a:r>
            <a:r>
              <a:rPr lang="en-US" sz="4800" b="1" dirty="0">
                <a:solidFill>
                  <a:srgbClr val="0070C0"/>
                </a:solidFill>
              </a:rPr>
              <a:t>’ in Trades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045615"/>
            <a:ext cx="3673017" cy="4675695"/>
          </a:xfrm>
        </p:spPr>
        <p:txBody>
          <a:bodyPr>
            <a:normAutofit/>
          </a:bodyPr>
          <a:lstStyle/>
          <a:p>
            <a:pPr marL="227013" indent="-227013"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get a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paid job in a trade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ideally as a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Carpenter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then we’ll help with the paperwork to get your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the ITA as an apprentice via “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marL="227013" indent="-227013"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We’ll also help register your worked hours via “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 Work-based Training Report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”… these help towards certification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63557" y="1091072"/>
            <a:ext cx="8897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Joanna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1C0FE-7CC7-4152-A288-3241339CC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6" t="16370" r="18969" b="7801"/>
          <a:stretch/>
        </p:blipFill>
        <p:spPr>
          <a:xfrm rot="21189709">
            <a:off x="4300035" y="3712689"/>
            <a:ext cx="4973632" cy="34877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ita work logo">
            <a:extLst>
              <a:ext uri="{FF2B5EF4-FFF2-40B4-BE49-F238E27FC236}">
                <a16:creationId xmlns:a16="http://schemas.microsoft.com/office/drawing/2014/main" id="{BAA09EC2-529B-4AA0-99A7-1D134D7F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" y="531401"/>
            <a:ext cx="2007909" cy="6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2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Great Opportunity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1986843"/>
            <a:ext cx="8447999" cy="450426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Tuition-free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(23-week program after graduation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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$2,900… plus $1,300 books/supplies… application and other fees)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 potential waiting lists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Gain your Level 1 technical training while still in grade 12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Others will be going to school next Sept… you’ll be working $$</a:t>
            </a:r>
          </a:p>
          <a:p>
            <a:pPr marL="712788">
              <a:spcBef>
                <a:spcPts val="200"/>
              </a:spcBef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$1,000 award if you have 900 work hrs, basically, before you turn 20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employable and hirable… put this on resume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life-long skill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 your Passion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31389" y="1119070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>
            <a:noAutofit/>
          </a:bodyPr>
          <a:lstStyle/>
          <a:p>
            <a:pPr marL="60325" algn="l"/>
            <a:r>
              <a:rPr lang="en-US" sz="3600" b="1" dirty="0">
                <a:solidFill>
                  <a:srgbClr val="0070C0"/>
                </a:solidFill>
              </a:rPr>
              <a:t>Contact Info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43959"/>
            <a:ext cx="8229600" cy="474715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SD43 Contact information: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 Vickers, Carpentry Program teacher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RVickers@sd43.bc.ca  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phone: 604-941-5401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Joanna Horvath, WORK in Trades teacher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JHorvath@sd43.bc.ca  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phone/text: 604-312-7739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Doug MacLean, TRAIN in Trades coordinator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dmaclean@sd43.bc.ca  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phone/text: 604-341-8977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800" b="1" dirty="0">
                <a:solidFill>
                  <a:srgbClr val="0066FF"/>
                </a:solidFill>
              </a:rPr>
              <a:t>43Careers.com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en-US" sz="2800" b="1" dirty="0">
                <a:solidFill>
                  <a:srgbClr val="0066FF"/>
                </a:solidFill>
              </a:rPr>
              <a:t>TRAIN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&gt; </a:t>
            </a:r>
            <a:r>
              <a:rPr lang="en-US" sz="2800" b="1" dirty="0">
                <a:solidFill>
                  <a:srgbClr val="0066FF"/>
                </a:solidFill>
              </a:rPr>
              <a:t>Carpentry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DDBE7-89B5-495A-AA3F-AF8CC627F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r="4154" b="5694"/>
          <a:stretch/>
        </p:blipFill>
        <p:spPr>
          <a:xfrm>
            <a:off x="316705" y="274638"/>
            <a:ext cx="1816895" cy="114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991B4B-7E45-4CB6-BBFC-0D3126B6F302}"/>
              </a:ext>
            </a:extLst>
          </p:cNvPr>
          <p:cNvSpPr txBox="1">
            <a:spLocks/>
          </p:cNvSpPr>
          <p:nvPr/>
        </p:nvSpPr>
        <p:spPr>
          <a:xfrm>
            <a:off x="8031389" y="1119070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1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DC1F97-D731-4B05-9268-33BCAFE4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r="19588"/>
          <a:stretch/>
        </p:blipFill>
        <p:spPr>
          <a:xfrm rot="5400000">
            <a:off x="4690232" y="2457056"/>
            <a:ext cx="3752844" cy="473991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62485-B76C-4EED-9560-E5EC1A9E5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" y="98001"/>
            <a:ext cx="4771268" cy="357845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50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0AEA62-F401-4ED7-AEE5-DF4F75FF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9482" y="2122207"/>
            <a:ext cx="5194173" cy="389563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571B4-F339-4B5D-84A8-A087C4EAD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07"/>
          <a:stretch/>
        </p:blipFill>
        <p:spPr>
          <a:xfrm rot="5400000">
            <a:off x="172206" y="233144"/>
            <a:ext cx="4635633" cy="455113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19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3B49F7-0D97-45BE-BF73-2196FEB0E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6" b="12612"/>
          <a:stretch/>
        </p:blipFill>
        <p:spPr>
          <a:xfrm rot="5400000">
            <a:off x="335340" y="1083394"/>
            <a:ext cx="6239166" cy="4798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13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>
            <a:noAutofit/>
          </a:bodyPr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Questions / Comments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3"/>
            <a:ext cx="8229600" cy="221939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Anything you are still wondering about…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Introductions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4"/>
            <a:ext cx="8229600" cy="4097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Coquitlam School District</a:t>
            </a:r>
          </a:p>
          <a:p>
            <a:pPr marL="912813" lvl="1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Rich Vickers</a:t>
            </a:r>
            <a:r>
              <a:rPr lang="en-US" sz="2400" i="1" dirty="0"/>
              <a:t>, </a:t>
            </a:r>
            <a:r>
              <a:rPr lang="en-US" sz="1800" i="1" dirty="0"/>
              <a:t>Carpentry Program Instructor</a:t>
            </a:r>
          </a:p>
          <a:p>
            <a:pPr marL="912813" lvl="1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Doug MacLean</a:t>
            </a:r>
            <a:r>
              <a:rPr lang="en-US" sz="2400" dirty="0"/>
              <a:t>, </a:t>
            </a:r>
            <a:r>
              <a:rPr lang="en-US" sz="1800" i="1" dirty="0"/>
              <a:t>Career Programs (TRAIN in Trades) Coordinator</a:t>
            </a:r>
          </a:p>
          <a:p>
            <a:pPr marL="912813" lvl="1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Joanna Horvath</a:t>
            </a:r>
            <a:r>
              <a:rPr lang="en-US" sz="2400" dirty="0"/>
              <a:t>, </a:t>
            </a:r>
            <a:r>
              <a:rPr lang="en-US" sz="1800" i="1" dirty="0"/>
              <a:t>WORK in Trades teacher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BCIT</a:t>
            </a:r>
          </a:p>
          <a:p>
            <a:pPr marL="912813" lvl="1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John Akers</a:t>
            </a:r>
            <a:r>
              <a:rPr lang="en-US" sz="2400" dirty="0"/>
              <a:t>,</a:t>
            </a:r>
            <a:r>
              <a:rPr lang="en-US" sz="1800" i="1" dirty="0"/>
              <a:t> Carpentry Instructor (subject to change)</a:t>
            </a:r>
          </a:p>
          <a:p>
            <a:pPr marL="912813" lvl="1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Don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Naidesh</a:t>
            </a:r>
            <a:r>
              <a:rPr lang="en-US" sz="2400" dirty="0"/>
              <a:t>, </a:t>
            </a:r>
            <a:r>
              <a:rPr lang="en-US" sz="1800" i="1" dirty="0"/>
              <a:t>Chief Instructor</a:t>
            </a:r>
          </a:p>
          <a:p>
            <a:pPr marL="912813" lvl="1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Carol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Martina</a:t>
            </a:r>
            <a:r>
              <a:rPr lang="en-US" sz="2400" dirty="0"/>
              <a:t>, </a:t>
            </a:r>
            <a:r>
              <a:rPr lang="en-US" sz="1800" i="1" dirty="0"/>
              <a:t>High School Partnership Coordinator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40914" y="1128595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Quick Points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3"/>
            <a:ext cx="8229600" cy="468827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Career-Life Connections (CLC 12)</a:t>
            </a:r>
          </a:p>
          <a:p>
            <a:pPr marL="68580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them through your home school… mandatory for graduation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Graduation</a:t>
            </a:r>
            <a:endParaRPr lang="en-US" sz="2000" dirty="0">
              <a:solidFill>
                <a:srgbClr val="FF0000"/>
              </a:solidFill>
            </a:endParaRPr>
          </a:p>
          <a:p>
            <a:pPr marL="647700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graduate from your home school</a:t>
            </a:r>
          </a:p>
          <a:p>
            <a:pPr marL="647700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Commencement, Dinner &amp; Dance,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</a:t>
            </a: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interfere with Terry Fox or BCIT learning… “Grad Weekend” does </a:t>
            </a: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mean 2-3 missed days of school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 contact (best friend and counselor) at your home school to get information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school app to get notifications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22626" y="1110307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Quick Points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3"/>
            <a:ext cx="8229600" cy="468827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Credits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Marks</a:t>
            </a:r>
            <a:endParaRPr lang="en-US" sz="2000" dirty="0">
              <a:solidFill>
                <a:srgbClr val="FF0000"/>
              </a:solidFill>
            </a:endParaRPr>
          </a:p>
          <a:p>
            <a:pPr marL="647700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Ministry of Education – high school credits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registered in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 12 level courses (16 credits) that will all count towards graduation</a:t>
            </a:r>
          </a:p>
          <a:p>
            <a:pPr marL="1447800" lvl="2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five courses (20 credits) if you are in Work Experience 12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higher in your final mark will be a “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marL="6477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 Training Authority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(ITA) –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certification credits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trades, all levels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students must have a mark of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70%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higher to “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and gain that technical training certification level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Potential Certifications</a:t>
            </a:r>
            <a:r>
              <a:rPr lang="en-US" sz="1400" dirty="0"/>
              <a:t>… students register themselves, not part of program</a:t>
            </a:r>
          </a:p>
          <a:p>
            <a:pPr marL="647700" indent="-28575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Occupational First Aid – level 1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day training… $80 + GST</a:t>
            </a:r>
          </a:p>
          <a:p>
            <a:pPr marL="6477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Forklift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2-day training session… $175</a:t>
            </a:r>
          </a:p>
          <a:p>
            <a:pPr marL="6477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Bobcat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day of training... $175-ish</a:t>
            </a:r>
          </a:p>
          <a:p>
            <a:pPr marL="1047750" lvl="1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62000" lvl="1" indent="0">
              <a:spcBef>
                <a:spcPts val="200"/>
              </a:spcBef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22626" y="1110307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Learning Sites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3"/>
            <a:ext cx="8229600" cy="468827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January 31 – February 4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61950" indent="0"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 BCIT… some schools have Jan 31 as pro-d, but you will be at BCIT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February 7 – March 11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61950" indent="0"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 Terry Fox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March 14 – March 25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6195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 Break…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school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session for the program… will look at maybe running a forklift and/or bobcat training sessions (depending on commitment)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March 28 – April 29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1950" indent="0"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 BCIT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May 2 – June 24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61950" indent="0">
              <a:spcBef>
                <a:spcPts val="2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 Terry Fox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22626" y="1110307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5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/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Parental Involvement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3"/>
            <a:ext cx="8229600" cy="450426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at </a:t>
            </a:r>
            <a:r>
              <a:rPr lang="en-US" sz="2400" b="1" dirty="0">
                <a:solidFill>
                  <a:srgbClr val="FF0000"/>
                </a:solidFill>
              </a:rPr>
              <a:t>Terry Fox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195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 other high school courses you’ve had in the past at your home school,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the teacher (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Mr. Vickers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directly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at </a:t>
            </a:r>
            <a:r>
              <a:rPr lang="en-US" sz="2400" b="1" dirty="0">
                <a:solidFill>
                  <a:srgbClr val="FF0000"/>
                </a:solidFill>
              </a:rPr>
              <a:t>BCIT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BCIT instructor(John Akers) will talk about marks, absences,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tuition and other school-based information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student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and/or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SD43 personnel</a:t>
            </a:r>
          </a:p>
          <a:p>
            <a:pPr marL="400050" lvl="1" indent="0">
              <a:spcBef>
                <a:spcPts val="24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parent “liaising” regarding the above is done through:</a:t>
            </a:r>
          </a:p>
          <a:p>
            <a:pPr marL="1477963" lvl="1">
              <a:spcBef>
                <a:spcPts val="3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 or daughter,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and/or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77963" lvl="1">
              <a:spcBef>
                <a:spcPts val="3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 Vickers</a:t>
            </a:r>
          </a:p>
          <a:p>
            <a:pPr marL="1477963" lvl="1">
              <a:spcBef>
                <a:spcPts val="3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Doug MacLean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22626" y="1110307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3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>
            <a:normAutofit/>
          </a:bodyPr>
          <a:lstStyle/>
          <a:p>
            <a:pPr marL="60325" algn="l"/>
            <a:r>
              <a:rPr lang="en-US" sz="4000" b="1" dirty="0">
                <a:solidFill>
                  <a:srgbClr val="0070C0"/>
                </a:solidFill>
              </a:rPr>
              <a:t>Individualized Education Plan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986842"/>
            <a:ext cx="8229600" cy="344240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with </a:t>
            </a:r>
            <a:r>
              <a:rPr lang="en-US" sz="2400" b="1" dirty="0">
                <a:solidFill>
                  <a:srgbClr val="FF0000"/>
                </a:solidFill>
              </a:rPr>
              <a:t>IEPs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900113" lvl="1" indent="-363538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Able to get a “</a:t>
            </a:r>
            <a:r>
              <a:rPr lang="en-US" sz="2000" dirty="0">
                <a:solidFill>
                  <a:srgbClr val="FF0000"/>
                </a:solidFill>
              </a:rPr>
              <a:t>reader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and/or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en-US" sz="2000" dirty="0">
                <a:solidFill>
                  <a:srgbClr val="FF0000"/>
                </a:solidFill>
              </a:rPr>
              <a:t>extra time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marL="900113" lvl="1" indent="-363538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at Terry Fox, it will go through the Education Assistant (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there who will help facilitate this for the student</a:t>
            </a:r>
          </a:p>
          <a:p>
            <a:pPr marL="900113" lvl="1" indent="-363538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BCIT, must make appointment with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Accessibility Services </a:t>
            </a:r>
          </a:p>
          <a:p>
            <a:pPr marL="1300163" lvl="2" indent="-3635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</a:t>
            </a: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CA" sz="2000" dirty="0" err="1">
                <a:solidFill>
                  <a:srgbClr val="FF0000"/>
                </a:solidFill>
              </a:rPr>
              <a:t>bcit.ca</a:t>
            </a:r>
            <a:r>
              <a:rPr lang="en-CA" sz="2000" dirty="0">
                <a:solidFill>
                  <a:srgbClr val="FF0000"/>
                </a:solidFill>
              </a:rPr>
              <a:t>/accessibility</a:t>
            </a:r>
            <a:endParaRPr lang="en-US" sz="2000" dirty="0">
              <a:solidFill>
                <a:srgbClr val="FF0000"/>
              </a:solidFill>
            </a:endParaRPr>
          </a:p>
          <a:p>
            <a:pPr marL="900113" lvl="1" indent="-363538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FYI, for levels 2,3 and 4:</a:t>
            </a:r>
          </a:p>
          <a:p>
            <a:pPr marL="1300163" lvl="2" indent="-363538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 - need to make request/application for Exam Accommodation</a:t>
            </a:r>
          </a:p>
          <a:p>
            <a:pPr marL="1300163" lvl="2" indent="-363538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secondary – talk to disability/accessibility resource services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40914" y="1128595"/>
            <a:ext cx="7404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Doug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>
            <a:noAutofit/>
          </a:bodyPr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Carpentry Program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1986843"/>
            <a:ext cx="8353425" cy="473399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Basic Information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Starts at 7.30am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(both at Terry Fox + BCIT)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ends around 1.45pm, with appropriate breaks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cost: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$425 for tools, materials &amp; supplies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$100 refundable book deposit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 look like?</a:t>
            </a:r>
          </a:p>
          <a:p>
            <a:pPr lvl="2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Classroom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(theory 60-70%) vs “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(in the shop 30-40%)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</a:t>
            </a:r>
          </a:p>
          <a:p>
            <a:pPr lvl="2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– theory and practical assessments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49776" y="1099567"/>
            <a:ext cx="108880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Rich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noFill/>
          <a:ln w="3175">
            <a:solidFill>
              <a:srgbClr val="FF0000"/>
            </a:solidFill>
          </a:ln>
        </p:spPr>
        <p:txBody>
          <a:bodyPr anchor="b" anchorCtr="0">
            <a:noAutofit/>
          </a:bodyPr>
          <a:lstStyle/>
          <a:p>
            <a:pPr marL="60325" algn="l"/>
            <a:r>
              <a:rPr lang="en-US" sz="4800" b="1" dirty="0">
                <a:solidFill>
                  <a:srgbClr val="0070C0"/>
                </a:solidFill>
              </a:rPr>
              <a:t>Carpentry Program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1986843"/>
            <a:ext cx="8353425" cy="473399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Topics Covered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A (</a:t>
            </a:r>
            <a:r>
              <a:rPr lang="en-US" sz="1800" b="1" dirty="0">
                <a:solidFill>
                  <a:srgbClr val="FF0000"/>
                </a:solidFill>
              </a:rPr>
              <a:t>6%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Safety Work Practices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B (</a:t>
            </a:r>
            <a:r>
              <a:rPr lang="en-US" sz="1800" b="1" dirty="0">
                <a:solidFill>
                  <a:srgbClr val="FF0000"/>
                </a:solidFill>
              </a:rPr>
              <a:t>16%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Organizational Skills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C (</a:t>
            </a:r>
            <a:r>
              <a:rPr lang="en-US" sz="1800" b="1" dirty="0">
                <a:solidFill>
                  <a:srgbClr val="FF0000"/>
                </a:solidFill>
              </a:rPr>
              <a:t>20%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Equipment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D (</a:t>
            </a:r>
            <a:r>
              <a:rPr lang="en-US" sz="1800" b="1" dirty="0">
                <a:solidFill>
                  <a:srgbClr val="FF0000"/>
                </a:solidFill>
              </a:rPr>
              <a:t>6%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Survey Instruments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E (</a:t>
            </a:r>
            <a:r>
              <a:rPr lang="en-US" sz="1800" b="1" dirty="0">
                <a:solidFill>
                  <a:srgbClr val="FF0000"/>
                </a:solidFill>
              </a:rPr>
              <a:t>12%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Access, Rigging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Hoisting Equipment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F (</a:t>
            </a:r>
            <a:r>
              <a:rPr lang="en-US" sz="1800" b="1" dirty="0">
                <a:solidFill>
                  <a:srgbClr val="FF0000"/>
                </a:solidFill>
              </a:rPr>
              <a:t>2%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Layout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G (</a:t>
            </a:r>
            <a:r>
              <a:rPr lang="en-US" sz="1800" b="1" dirty="0">
                <a:solidFill>
                  <a:srgbClr val="FF0000"/>
                </a:solidFill>
              </a:rPr>
              <a:t>20%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Concrete Formwork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H (</a:t>
            </a:r>
            <a:r>
              <a:rPr lang="en-US" sz="1800" b="1" dirty="0">
                <a:solidFill>
                  <a:srgbClr val="FF0000"/>
                </a:solidFill>
              </a:rPr>
              <a:t>16%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Wood Frame Construction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 J (</a:t>
            </a:r>
            <a:r>
              <a:rPr lang="en-US" sz="1800" b="1" dirty="0">
                <a:solidFill>
                  <a:srgbClr val="FF0000"/>
                </a:solidFill>
              </a:rPr>
              <a:t>2%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Science </a:t>
            </a:r>
          </a:p>
          <a:p>
            <a:pPr lvl="1">
              <a:spcBef>
                <a:spcPts val="300"/>
              </a:spcBef>
              <a:buFont typeface="Courier New" pitchFamily="49" charset="0"/>
              <a:buChar char="o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59203" y="1090140"/>
            <a:ext cx="1088803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Rich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" y="276811"/>
            <a:ext cx="1713600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633F7F439CA4DBF4E231C12E7DB76" ma:contentTypeVersion="0" ma:contentTypeDescription="Create a new document." ma:contentTypeScope="" ma:versionID="6a5d8da90fd25090f01d04e1156d04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6F3A35-A839-4CA3-A56E-D7E6268F22E0}"/>
</file>

<file path=customXml/itemProps2.xml><?xml version="1.0" encoding="utf-8"?>
<ds:datastoreItem xmlns:ds="http://schemas.openxmlformats.org/officeDocument/2006/customXml" ds:itemID="{1565D90B-E70E-4FB6-ACA9-612200222ADE}"/>
</file>

<file path=customXml/itemProps3.xml><?xml version="1.0" encoding="utf-8"?>
<ds:datastoreItem xmlns:ds="http://schemas.openxmlformats.org/officeDocument/2006/customXml" ds:itemID="{179CA788-8A34-4881-BE8C-A349083F1188}"/>
</file>

<file path=docProps/app.xml><?xml version="1.0" encoding="utf-8"?>
<Properties xmlns="http://schemas.openxmlformats.org/officeDocument/2006/extended-properties" xmlns:vt="http://schemas.openxmlformats.org/officeDocument/2006/docPropsVTypes">
  <TotalTime>15019</TotalTime>
  <Words>1192</Words>
  <Application>Microsoft Office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Office Theme</vt:lpstr>
      <vt:lpstr>Trades Training Carpentry Program January 31 – June 24, 2022 SD43 Coquitlam + BCIT</vt:lpstr>
      <vt:lpstr>Introductions</vt:lpstr>
      <vt:lpstr>Quick Points</vt:lpstr>
      <vt:lpstr>Quick Points</vt:lpstr>
      <vt:lpstr>Learning Sites</vt:lpstr>
      <vt:lpstr>Parental Involvement</vt:lpstr>
      <vt:lpstr>Individualized Education Plan</vt:lpstr>
      <vt:lpstr>Carpentry Program</vt:lpstr>
      <vt:lpstr>Carpentry Program</vt:lpstr>
      <vt:lpstr>Carpentry Program</vt:lpstr>
      <vt:lpstr>Carpentry Program</vt:lpstr>
      <vt:lpstr>Becoming a ‘Red Seal’</vt:lpstr>
      <vt:lpstr>Youth ‘WORK’ in Trades</vt:lpstr>
      <vt:lpstr>Great Opportunity</vt:lpstr>
      <vt:lpstr>Contact Info</vt:lpstr>
      <vt:lpstr>PowerPoint Presentation</vt:lpstr>
      <vt:lpstr>PowerPoint Presentation</vt:lpstr>
      <vt:lpstr>PowerPoint Presentation</vt:lpstr>
      <vt:lpstr>Questions /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Trades Training - Plumbing</dc:title>
  <dc:creator>MacLean, Doug</dc:creator>
  <cp:lastModifiedBy>MacLean, Doug</cp:lastModifiedBy>
  <cp:revision>131</cp:revision>
  <cp:lastPrinted>2020-01-16T23:05:20Z</cp:lastPrinted>
  <dcterms:created xsi:type="dcterms:W3CDTF">2017-02-22T02:29:03Z</dcterms:created>
  <dcterms:modified xsi:type="dcterms:W3CDTF">2022-01-17T19:50:00Z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0x010100F3F633F7F439CA4DBF4E231C12E7DB76</vt:lpwstr>
  </property>
</Properties>
</file>